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69" r:id="rId2"/>
    <p:sldId id="257" r:id="rId3"/>
    <p:sldId id="295" r:id="rId4"/>
    <p:sldId id="371" r:id="rId5"/>
    <p:sldId id="372" r:id="rId6"/>
    <p:sldId id="300" r:id="rId7"/>
    <p:sldId id="336" r:id="rId8"/>
    <p:sldId id="318" r:id="rId9"/>
    <p:sldId id="360" r:id="rId10"/>
    <p:sldId id="361" r:id="rId11"/>
    <p:sldId id="339" r:id="rId12"/>
    <p:sldId id="337" r:id="rId13"/>
    <p:sldId id="338" r:id="rId14"/>
    <p:sldId id="341" r:id="rId15"/>
    <p:sldId id="363" r:id="rId16"/>
    <p:sldId id="340" r:id="rId17"/>
    <p:sldId id="312" r:id="rId18"/>
    <p:sldId id="328" r:id="rId19"/>
    <p:sldId id="319" r:id="rId20"/>
    <p:sldId id="317" r:id="rId21"/>
    <p:sldId id="331" r:id="rId22"/>
    <p:sldId id="364" r:id="rId23"/>
    <p:sldId id="306" r:id="rId24"/>
    <p:sldId id="332" r:id="rId25"/>
    <p:sldId id="335" r:id="rId26"/>
    <p:sldId id="313" r:id="rId27"/>
    <p:sldId id="327" r:id="rId28"/>
    <p:sldId id="330" r:id="rId29"/>
    <p:sldId id="373" r:id="rId30"/>
    <p:sldId id="326" r:id="rId31"/>
    <p:sldId id="342" r:id="rId32"/>
    <p:sldId id="316" r:id="rId33"/>
    <p:sldId id="350" r:id="rId34"/>
    <p:sldId id="351" r:id="rId35"/>
    <p:sldId id="352" r:id="rId36"/>
    <p:sldId id="353" r:id="rId37"/>
    <p:sldId id="354" r:id="rId38"/>
    <p:sldId id="329" r:id="rId39"/>
    <p:sldId id="368" r:id="rId40"/>
    <p:sldId id="367" r:id="rId41"/>
    <p:sldId id="377" r:id="rId42"/>
    <p:sldId id="384" r:id="rId43"/>
    <p:sldId id="378" r:id="rId44"/>
    <p:sldId id="376" r:id="rId45"/>
    <p:sldId id="379" r:id="rId46"/>
    <p:sldId id="385" r:id="rId47"/>
    <p:sldId id="386" r:id="rId48"/>
    <p:sldId id="375" r:id="rId49"/>
    <p:sldId id="381" r:id="rId50"/>
    <p:sldId id="348" r:id="rId51"/>
    <p:sldId id="347" r:id="rId52"/>
    <p:sldId id="344" r:id="rId53"/>
    <p:sldId id="324" r:id="rId54"/>
    <p:sldId id="382" r:id="rId55"/>
    <p:sldId id="345" r:id="rId56"/>
    <p:sldId id="325" r:id="rId57"/>
    <p:sldId id="307" r:id="rId58"/>
    <p:sldId id="355" r:id="rId59"/>
    <p:sldId id="359" r:id="rId60"/>
    <p:sldId id="383" r:id="rId61"/>
    <p:sldId id="356" r:id="rId62"/>
    <p:sldId id="357" r:id="rId63"/>
    <p:sldId id="358" r:id="rId64"/>
    <p:sldId id="320" r:id="rId65"/>
    <p:sldId id="311" r:id="rId66"/>
    <p:sldId id="34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0A3"/>
    <a:srgbClr val="00359E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C6C09-A2D9-4EAA-BB09-F3CCD74BCB15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FAE1A-5C3A-447E-AE21-80B97720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33F40-32CD-4F84-9443-25A95AEAAEE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3/14/2018 10:41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88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3/14/2018 10:41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33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4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96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4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0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5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94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5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7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6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55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4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63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1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5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63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9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0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05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8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6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2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6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8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7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AF5DC-DDEB-4F77-8204-FDACC6386AC0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8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_programming.eventbr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sqlsaturday.com/694/EventHome.aspx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f_9gScnEB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plefrogsystems.com/paul/2017/09/whats-new-in-azure-data-factory-version-2-adfv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4943/execute-ssis-package-in-scale-out-mode--sql-server-2017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crosoft.com/en-us/download/details.aspx?id=54798&amp;e6b34bbe-475b-1abd-2c51-b5034bcdd6d2=True" TargetMode="External"/><Relationship Id="rId4" Type="http://schemas.openxmlformats.org/officeDocument/2006/relationships/hyperlink" Target="https://www.youtube.com/watch?v=8iUv9Cqbu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SQL Server User Group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Business Intelligence User Group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AA606-8C91-4FC7-85E3-F40FF77538E4}"/>
              </a:ext>
            </a:extLst>
          </p:cNvPr>
          <p:cNvSpPr/>
          <p:nvPr/>
        </p:nvSpPr>
        <p:spPr>
          <a:xfrm>
            <a:off x="4122658" y="5819755"/>
            <a:ext cx="461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https://r_programming.eventbrite.com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FA42A-01FC-463C-9A51-F30588A0E747}"/>
              </a:ext>
            </a:extLst>
          </p:cNvPr>
          <p:cNvSpPr txBox="1"/>
          <p:nvPr/>
        </p:nvSpPr>
        <p:spPr>
          <a:xfrm>
            <a:off x="3546043" y="5358090"/>
            <a:ext cx="475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Pre Con:  R Programming from A to Z</a:t>
            </a:r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D5281244-9E1F-45B8-8EDF-1B9AE6363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52" y="5018962"/>
            <a:ext cx="1549292" cy="1549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562CE-C50D-4BFB-A370-11DBE3D04D08}"/>
              </a:ext>
            </a:extLst>
          </p:cNvPr>
          <p:cNvSpPr/>
          <p:nvPr/>
        </p:nvSpPr>
        <p:spPr>
          <a:xfrm>
            <a:off x="3774099" y="3521171"/>
            <a:ext cx="496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http://www.sqlsaturday.com/694/EventHome.aspx</a:t>
            </a:r>
            <a:endParaRPr lang="en-US" dirty="0"/>
          </a:p>
        </p:txBody>
      </p:sp>
      <p:pic>
        <p:nvPicPr>
          <p:cNvPr id="2050" name="Picture 2" descr="SQLSaturday #694 - Providence 2017">
            <a:extLst>
              <a:ext uri="{FF2B5EF4-FFF2-40B4-BE49-F238E27FC236}">
                <a16:creationId xmlns:a16="http://schemas.microsoft.com/office/drawing/2014/main" id="{7EE5EA60-65F5-4778-B569-519EA048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8" y="1220470"/>
            <a:ext cx="5323806" cy="8331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EB67964-A6BD-44C8-B966-4E5E4D23BA6C}"/>
              </a:ext>
            </a:extLst>
          </p:cNvPr>
          <p:cNvSpPr/>
          <p:nvPr/>
        </p:nvSpPr>
        <p:spPr>
          <a:xfrm>
            <a:off x="8740459" y="5018962"/>
            <a:ext cx="1800810" cy="1282093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Discount Code </a:t>
            </a:r>
          </a:p>
          <a:p>
            <a:pPr algn="ctr"/>
            <a:r>
              <a:rPr lang="en-US" dirty="0"/>
              <a:t>Microsoft </a:t>
            </a:r>
          </a:p>
          <a:p>
            <a:pPr algn="ctr"/>
            <a:r>
              <a:rPr lang="en-US" dirty="0"/>
              <a:t>For 20% Off</a:t>
            </a:r>
          </a:p>
        </p:txBody>
      </p:sp>
    </p:spTree>
    <p:extLst>
      <p:ext uri="{BB962C8B-B14F-4D97-AF65-F5344CB8AC3E}">
        <p14:creationId xmlns:p14="http://schemas.microsoft.com/office/powerpoint/2010/main" val="51319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Managed Instance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8A977-C12F-48BC-BACF-A3EEEA6EB9F2}"/>
              </a:ext>
            </a:extLst>
          </p:cNvPr>
          <p:cNvSpPr txBox="1"/>
          <p:nvPr/>
        </p:nvSpPr>
        <p:spPr>
          <a:xfrm>
            <a:off x="3926048" y="3724712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Filling Out the Puzzle</a:t>
            </a:r>
          </a:p>
        </p:txBody>
      </p:sp>
    </p:spTree>
    <p:extLst>
      <p:ext uri="{BB962C8B-B14F-4D97-AF65-F5344CB8AC3E}">
        <p14:creationId xmlns:p14="http://schemas.microsoft.com/office/powerpoint/2010/main" val="89775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SQL Server Managed Instance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Soon Public Preview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 Agent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Common Runtime Library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Linked Servers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Missing:  Reporting Services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8E774EC8-06C1-4C2D-B313-DAF88DB09FC1}"/>
              </a:ext>
            </a:extLst>
          </p:cNvPr>
          <p:cNvSpPr/>
          <p:nvPr/>
        </p:nvSpPr>
        <p:spPr>
          <a:xfrm>
            <a:off x="3398992" y="6088202"/>
            <a:ext cx="48235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https://www.youtube.com/watch?v=-f_9gScnEB4</a:t>
            </a:r>
            <a:endParaRPr lang="en-US" dirty="0"/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CB72EF1-C312-4A35-AE3C-052780C68D3F}"/>
              </a:ext>
            </a:extLst>
          </p:cNvPr>
          <p:cNvSpPr/>
          <p:nvPr/>
        </p:nvSpPr>
        <p:spPr>
          <a:xfrm>
            <a:off x="4689445" y="1677798"/>
            <a:ext cx="3674379" cy="713065"/>
          </a:xfrm>
          <a:prstGeom prst="borderCallout1">
            <a:avLst>
              <a:gd name="adj1" fmla="val 18750"/>
              <a:gd name="adj2" fmla="val -8333"/>
              <a:gd name="adj3" fmla="val 92500"/>
              <a:gd name="adj4" fmla="val -4883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ADF SSIS Packages</a:t>
            </a:r>
          </a:p>
        </p:txBody>
      </p:sp>
    </p:spTree>
    <p:extLst>
      <p:ext uri="{BB962C8B-B14F-4D97-AF65-F5344CB8AC3E}">
        <p14:creationId xmlns:p14="http://schemas.microsoft.com/office/powerpoint/2010/main" val="1718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11D07F2-EE49-4DFB-B707-2B4CE30F061E}"/>
              </a:ext>
            </a:extLst>
          </p:cNvPr>
          <p:cNvSpPr/>
          <p:nvPr/>
        </p:nvSpPr>
        <p:spPr>
          <a:xfrm>
            <a:off x="0" y="1023457"/>
            <a:ext cx="12192000" cy="5972962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01" y="94460"/>
            <a:ext cx="10515600" cy="81287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What is SQL Database Managed Instance?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163" y="3414941"/>
            <a:ext cx="2476499" cy="3043655"/>
            <a:chOff x="244978" y="3482920"/>
            <a:chExt cx="2526158" cy="3104687"/>
          </a:xfrm>
        </p:grpSpPr>
        <p:sp>
          <p:nvSpPr>
            <p:cNvPr id="11" name="Freeform: Shape 10"/>
            <p:cNvSpPr/>
            <p:nvPr/>
          </p:nvSpPr>
          <p:spPr>
            <a:xfrm>
              <a:off x="244978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Easy lift and shift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44978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Fully-fledged SQL instance with nearly 100% compat with on-prem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63373" y="3414941"/>
            <a:ext cx="2476499" cy="3043655"/>
            <a:chOff x="3124800" y="3482920"/>
            <a:chExt cx="2526158" cy="3104687"/>
          </a:xfrm>
        </p:grpSpPr>
        <p:sp>
          <p:nvSpPr>
            <p:cNvPr id="13" name="Freeform: Shape 12"/>
            <p:cNvSpPr/>
            <p:nvPr/>
          </p:nvSpPr>
          <p:spPr>
            <a:xfrm>
              <a:off x="3124800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Fully managed PaaS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3124800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Built on the same PaaS service infrastructure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All PaaS features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86583" y="3414941"/>
            <a:ext cx="2476499" cy="3043655"/>
            <a:chOff x="6004621" y="3482920"/>
            <a:chExt cx="2526158" cy="3104687"/>
          </a:xfrm>
        </p:grpSpPr>
        <p:sp>
          <p:nvSpPr>
            <p:cNvPr id="15" name="Freeform: Shape 14"/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 isolation and security</a:t>
              </a: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Native VNET implementation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Private IP addresses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83273" y="1400432"/>
            <a:ext cx="4417522" cy="99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>
              <a:defRPr/>
            </a:pP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A flavor of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SQL DB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designed to enable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easy migration to fully managed PaaS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, for almost any application!</a:t>
            </a:r>
            <a:endParaRPr lang="en-US" sz="1961" dirty="0">
              <a:solidFill>
                <a:schemeClr val="bg1"/>
              </a:solidFill>
              <a:latin typeface="Segoe UI Semi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AD045-5525-4FBA-B949-DD57F11E5D69}"/>
              </a:ext>
            </a:extLst>
          </p:cNvPr>
          <p:cNvGrpSpPr/>
          <p:nvPr/>
        </p:nvGrpSpPr>
        <p:grpSpPr>
          <a:xfrm>
            <a:off x="8005576" y="1139929"/>
            <a:ext cx="2122899" cy="626316"/>
            <a:chOff x="7329370" y="1151663"/>
            <a:chExt cx="2165468" cy="6388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7C2CD8-3C53-49DA-8116-D6AF5B9D6005}"/>
                </a:ext>
              </a:extLst>
            </p:cNvPr>
            <p:cNvSpPr/>
            <p:nvPr/>
          </p:nvSpPr>
          <p:spPr>
            <a:xfrm>
              <a:off x="7329370" y="1151663"/>
              <a:ext cx="2165468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BF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11FF146D-2CEF-4E50-AC3D-14204EA68BD0}"/>
                </a:ext>
              </a:extLst>
            </p:cNvPr>
            <p:cNvSpPr/>
            <p:nvPr/>
          </p:nvSpPr>
          <p:spPr bwMode="auto">
            <a:xfrm rot="16200000" flipH="1">
              <a:off x="8551151" y="846851"/>
              <a:ext cx="638875" cy="1248499"/>
            </a:xfrm>
            <a:prstGeom prst="flowChartManualInput">
              <a:avLst/>
            </a:prstGeom>
            <a:solidFill>
              <a:srgbClr val="66D6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F1B302-24FD-453D-BB86-8122F09EFF0A}"/>
                </a:ext>
              </a:extLst>
            </p:cNvPr>
            <p:cNvSpPr/>
            <p:nvPr/>
          </p:nvSpPr>
          <p:spPr>
            <a:xfrm>
              <a:off x="7910141" y="1151663"/>
              <a:ext cx="1584697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Database </a:t>
              </a:r>
              <a:r>
                <a:rPr lang="en-US" sz="1765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(PaaS)</a:t>
              </a:r>
            </a:p>
          </p:txBody>
        </p: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653EA2F9-490A-4EAB-BD5C-5E63E3B50C5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89065" y="1182056"/>
            <a:ext cx="432066" cy="577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6" name="CorelDRAW" r:id="rId4" imgW="160518" imgH="214312" progId="CorelDraw.Graphic.17">
                    <p:embed/>
                  </p:oleObj>
                </mc:Choice>
                <mc:Fallback>
                  <p:oleObj name="CorelDRAW" r:id="rId4" imgW="160518" imgH="214312" progId="CorelDraw.Graphic.17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653EA2F9-490A-4EAB-BD5C-5E63E3B50C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389065" y="1182056"/>
                          <a:ext cx="432066" cy="5775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1F6C02-27DD-4267-8430-32FAACF3B6E7}"/>
              </a:ext>
            </a:extLst>
          </p:cNvPr>
          <p:cNvGrpSpPr/>
          <p:nvPr/>
        </p:nvGrpSpPr>
        <p:grpSpPr>
          <a:xfrm>
            <a:off x="10243524" y="2383171"/>
            <a:ext cx="1511098" cy="626317"/>
            <a:chOff x="9231076" y="4542176"/>
            <a:chExt cx="1541399" cy="63887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705766-D494-40A8-910D-42F0A7A3172B}"/>
                </a:ext>
              </a:extLst>
            </p:cNvPr>
            <p:cNvSpPr/>
            <p:nvPr/>
          </p:nvSpPr>
          <p:spPr>
            <a:xfrm>
              <a:off x="9231076" y="4542176"/>
              <a:ext cx="154139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D71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56" name="Flowchart: Manual Input 55">
              <a:extLst>
                <a:ext uri="{FF2B5EF4-FFF2-40B4-BE49-F238E27FC236}">
                  <a16:creationId xmlns:a16="http://schemas.microsoft.com/office/drawing/2014/main" id="{B159995D-7582-47B7-829E-17F75FF5D803}"/>
                </a:ext>
              </a:extLst>
            </p:cNvPr>
            <p:cNvSpPr/>
            <p:nvPr/>
          </p:nvSpPr>
          <p:spPr bwMode="auto">
            <a:xfrm rot="16200000" flipH="1">
              <a:off x="9995838" y="4404415"/>
              <a:ext cx="638875" cy="914399"/>
            </a:xfrm>
            <a:prstGeom prst="flowChartManualInput">
              <a:avLst/>
            </a:prstGeom>
            <a:solidFill>
              <a:srgbClr val="D5E86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BE8E591-2C91-4940-81C1-52317CD122F3}"/>
                </a:ext>
              </a:extLst>
            </p:cNvPr>
            <p:cNvSpPr/>
            <p:nvPr/>
          </p:nvSpPr>
          <p:spPr>
            <a:xfrm>
              <a:off x="9936116" y="4542176"/>
              <a:ext cx="76015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8AA1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Pool</a:t>
              </a:r>
            </a:p>
          </p:txBody>
        </p:sp>
        <p:graphicFrame>
          <p:nvGraphicFramePr>
            <p:cNvPr id="58" name="Object 57">
              <a:extLst>
                <a:ext uri="{FF2B5EF4-FFF2-40B4-BE49-F238E27FC236}">
                  <a16:creationId xmlns:a16="http://schemas.microsoft.com/office/drawing/2014/main" id="{3797D1F3-E88B-48A4-80B7-70678886768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291716" y="4616716"/>
            <a:ext cx="489794" cy="489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7" name="CorelDRAW" r:id="rId6" imgW="376175" imgH="375965" progId="CorelDraw.Graphic.17">
                    <p:embed/>
                  </p:oleObj>
                </mc:Choice>
                <mc:Fallback>
                  <p:oleObj name="CorelDRAW" r:id="rId6" imgW="376175" imgH="375965" progId="CorelDraw.Graphic.17">
                    <p:embed/>
                    <p:pic>
                      <p:nvPicPr>
                        <p:cNvPr id="58" name="Object 57">
                          <a:extLst>
                            <a:ext uri="{FF2B5EF4-FFF2-40B4-BE49-F238E27FC236}">
                              <a16:creationId xmlns:a16="http://schemas.microsoft.com/office/drawing/2014/main" id="{3797D1F3-E88B-48A4-80B7-7067888676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716" y="4616716"/>
                          <a:ext cx="489794" cy="4897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D3ED8D-1420-4C82-80E8-219F94DA76A3}"/>
              </a:ext>
            </a:extLst>
          </p:cNvPr>
          <p:cNvGrpSpPr/>
          <p:nvPr/>
        </p:nvGrpSpPr>
        <p:grpSpPr>
          <a:xfrm>
            <a:off x="5757212" y="2383173"/>
            <a:ext cx="2122899" cy="626316"/>
            <a:chOff x="8994588" y="5097462"/>
            <a:chExt cx="2165468" cy="6388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E0A10F-3764-4FFC-A2F5-8282BDAA962C}"/>
                </a:ext>
              </a:extLst>
            </p:cNvPr>
            <p:cNvGrpSpPr/>
            <p:nvPr/>
          </p:nvGrpSpPr>
          <p:grpSpPr>
            <a:xfrm>
              <a:off x="8994588" y="5097462"/>
              <a:ext cx="2165468" cy="638875"/>
              <a:chOff x="7329370" y="1151663"/>
              <a:chExt cx="2165468" cy="63887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EB29745-F340-426A-A3C5-39E8A5D24ED3}"/>
                  </a:ext>
                </a:extLst>
              </p:cNvPr>
              <p:cNvSpPr/>
              <p:nvPr/>
            </p:nvSpPr>
            <p:spPr>
              <a:xfrm>
                <a:off x="7329370" y="1151663"/>
                <a:ext cx="216546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5095"/>
              </a:solidFill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algn="ctr"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961" b="1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63" name="Flowchart: Manual Input 62">
                <a:extLst>
                  <a:ext uri="{FF2B5EF4-FFF2-40B4-BE49-F238E27FC236}">
                    <a16:creationId xmlns:a16="http://schemas.microsoft.com/office/drawing/2014/main" id="{E68017CE-3E61-41A9-91E2-289AAE222896}"/>
                  </a:ext>
                </a:extLst>
              </p:cNvPr>
              <p:cNvSpPr/>
              <p:nvPr/>
            </p:nvSpPr>
            <p:spPr bwMode="auto">
              <a:xfrm rot="16200000" flipH="1">
                <a:off x="8551151" y="846851"/>
                <a:ext cx="638875" cy="1248499"/>
              </a:xfrm>
              <a:prstGeom prst="flowChartManualInput">
                <a:avLst/>
              </a:prstGeom>
              <a:solidFill>
                <a:srgbClr val="A379A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1803B3-26A5-4558-923B-8C6D8F0F11BC}"/>
                  </a:ext>
                </a:extLst>
              </p:cNvPr>
              <p:cNvSpPr/>
              <p:nvPr/>
            </p:nvSpPr>
            <p:spPr>
              <a:xfrm>
                <a:off x="8034410" y="1151663"/>
                <a:ext cx="146042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765" b="1" dirty="0">
                    <a:solidFill>
                      <a:srgbClr val="45275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Managed Instance</a:t>
                </a:r>
              </a:p>
            </p:txBody>
          </p:sp>
        </p:grpSp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2B289A2F-5045-4410-B7F4-97D821C5FDC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063644" y="5136995"/>
            <a:ext cx="566928" cy="524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8" name="CorelDRAW" r:id="rId8" imgW="277332" imgH="257583" progId="CorelDraw.Graphic.17">
                    <p:embed/>
                  </p:oleObj>
                </mc:Choice>
                <mc:Fallback>
                  <p:oleObj name="CorelDRAW" r:id="rId8" imgW="277332" imgH="257583" progId="CorelDraw.Graphic.17">
                    <p:embed/>
                    <p:pic>
                      <p:nvPicPr>
                        <p:cNvPr id="61" name="Object 60">
                          <a:extLst>
                            <a:ext uri="{FF2B5EF4-FFF2-40B4-BE49-F238E27FC236}">
                              <a16:creationId xmlns:a16="http://schemas.microsoft.com/office/drawing/2014/main" id="{2B289A2F-5045-4410-B7F4-97D821C5FD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063644" y="5136995"/>
                          <a:ext cx="566928" cy="5248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793458-822B-4E11-BD4D-FA4AAD52CD2B}"/>
              </a:ext>
            </a:extLst>
          </p:cNvPr>
          <p:cNvGrpSpPr/>
          <p:nvPr/>
        </p:nvGrpSpPr>
        <p:grpSpPr>
          <a:xfrm>
            <a:off x="8157858" y="2383171"/>
            <a:ext cx="1812761" cy="626317"/>
            <a:chOff x="8482461" y="2568848"/>
            <a:chExt cx="1849111" cy="63887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409C29-D719-4847-9CF2-F95BB1697AC9}"/>
                </a:ext>
              </a:extLst>
            </p:cNvPr>
            <p:cNvSpPr/>
            <p:nvPr/>
          </p:nvSpPr>
          <p:spPr>
            <a:xfrm>
              <a:off x="8482461" y="2568848"/>
              <a:ext cx="1849111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67" name="Flowchart: Manual Input 66">
              <a:extLst>
                <a:ext uri="{FF2B5EF4-FFF2-40B4-BE49-F238E27FC236}">
                  <a16:creationId xmlns:a16="http://schemas.microsoft.com/office/drawing/2014/main" id="{6AC964BE-E6C8-472B-A9FE-2C3FE24BED10}"/>
                </a:ext>
              </a:extLst>
            </p:cNvPr>
            <p:cNvSpPr/>
            <p:nvPr/>
          </p:nvSpPr>
          <p:spPr bwMode="auto">
            <a:xfrm rot="16200000" flipH="1">
              <a:off x="9492206" y="2368359"/>
              <a:ext cx="638875" cy="1039856"/>
            </a:xfrm>
            <a:prstGeom prst="flowChartManualInput">
              <a:avLst/>
            </a:prstGeom>
            <a:solidFill>
              <a:srgbClr val="FDD0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42BFE26-9677-4DF8-92F2-77B9F51D477F}"/>
                </a:ext>
              </a:extLst>
            </p:cNvPr>
            <p:cNvSpPr/>
            <p:nvPr/>
          </p:nvSpPr>
          <p:spPr>
            <a:xfrm>
              <a:off x="9187501" y="2568848"/>
              <a:ext cx="1121120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BE68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CDB5BBBE-D80C-4371-A202-B905E1DA70C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629520" y="2607679"/>
            <a:ext cx="393156" cy="525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9" name="CorelDRAW" r:id="rId10" imgW="160518" imgH="214312" progId="CorelDraw.Graphic.17">
                    <p:embed/>
                  </p:oleObj>
                </mc:Choice>
                <mc:Fallback>
                  <p:oleObj name="CorelDRAW" r:id="rId10" imgW="160518" imgH="214312" progId="CorelDraw.Graphic.17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CDB5BBBE-D80C-4371-A202-B905E1DA70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629520" y="2607679"/>
                          <a:ext cx="393156" cy="525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918F0-375F-4B98-9D5E-4C034AF18D7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00796" y="1898280"/>
            <a:ext cx="1156416" cy="783699"/>
          </a:xfrm>
          <a:prstGeom prst="bentConnector3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0385A34-A670-41E2-8214-1CE57C0025DF}"/>
              </a:ext>
            </a:extLst>
          </p:cNvPr>
          <p:cNvCxnSpPr>
            <a:cxnSpLocks/>
          </p:cNvCxnSpPr>
          <p:nvPr/>
        </p:nvCxnSpPr>
        <p:spPr>
          <a:xfrm>
            <a:off x="9165608" y="2009661"/>
            <a:ext cx="1745203" cy="373508"/>
          </a:xfrm>
          <a:prstGeom prst="bentConnector3">
            <a:avLst>
              <a:gd name="adj1" fmla="val 99938"/>
            </a:avLst>
          </a:prstGeom>
          <a:ln w="38100">
            <a:solidFill>
              <a:srgbClr val="8AA10F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8D8AA26-F58E-416B-A976-A075E48B1E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8133" y="2009660"/>
            <a:ext cx="1874977" cy="373512"/>
          </a:xfrm>
          <a:prstGeom prst="bentConnector2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7F2DAF-826A-4932-BA64-16AA203418CF}"/>
              </a:ext>
            </a:extLst>
          </p:cNvPr>
          <p:cNvCxnSpPr>
            <a:cxnSpLocks/>
          </p:cNvCxnSpPr>
          <p:nvPr/>
        </p:nvCxnSpPr>
        <p:spPr>
          <a:xfrm>
            <a:off x="9158785" y="1804312"/>
            <a:ext cx="0" cy="578859"/>
          </a:xfrm>
          <a:prstGeom prst="straightConnector1">
            <a:avLst/>
          </a:prstGeom>
          <a:ln w="38100">
            <a:solidFill>
              <a:srgbClr val="BE68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9D176-B0F7-475C-94AB-AB3F7DC0304D}"/>
              </a:ext>
            </a:extLst>
          </p:cNvPr>
          <p:cNvGrpSpPr/>
          <p:nvPr/>
        </p:nvGrpSpPr>
        <p:grpSpPr>
          <a:xfrm>
            <a:off x="8725327" y="3414941"/>
            <a:ext cx="2476499" cy="3043655"/>
            <a:chOff x="6004621" y="3482920"/>
            <a:chExt cx="2526158" cy="310468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43E217-1693-434B-A835-325EAA9C58DE}"/>
                </a:ext>
              </a:extLst>
            </p:cNvPr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New business model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9CF75-A617-46B3-A1D5-A391BD34B13E}"/>
                </a:ext>
              </a:extLst>
            </p:cNvPr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Competitive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Transparent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Frictionless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91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v="urn:schemas-microsoft-com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919F78-3E7A-4EDB-B7E6-5799EEF2EE6D}"/>
              </a:ext>
            </a:extLst>
          </p:cNvPr>
          <p:cNvSpPr/>
          <p:nvPr/>
        </p:nvSpPr>
        <p:spPr>
          <a:xfrm>
            <a:off x="0" y="838900"/>
            <a:ext cx="12192000" cy="61575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4476-CA87-4F27-BB59-0E4D2A23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26" y="113456"/>
            <a:ext cx="10515600" cy="72544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Easy migration: nearly 100% like SQL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C6922-CCC4-41EE-A7DD-DF53A63789AE}"/>
              </a:ext>
            </a:extLst>
          </p:cNvPr>
          <p:cNvSpPr txBox="1"/>
          <p:nvPr/>
        </p:nvSpPr>
        <p:spPr>
          <a:xfrm>
            <a:off x="339968" y="5819466"/>
            <a:ext cx="11134581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solidFill>
                  <a:schemeClr val="bg1"/>
                </a:solidFill>
                <a:latin typeface="Segoe UI Semilight"/>
              </a:rPr>
              <a:t>Note: features will be added in stages until General Availability of Managed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1A6827-AD38-428F-B793-502FB1930CD8}"/>
              </a:ext>
            </a:extLst>
          </p:cNvPr>
          <p:cNvSpPr/>
          <p:nvPr/>
        </p:nvSpPr>
        <p:spPr bwMode="auto">
          <a:xfrm>
            <a:off x="493345" y="1710853"/>
            <a:ext cx="3735103" cy="13446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Data migration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Native backup/restore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Log shipping (DMS)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C2B2D-ECA1-4E6D-8523-83EFD1D7EC6B}"/>
              </a:ext>
            </a:extLst>
          </p:cNvPr>
          <p:cNvSpPr/>
          <p:nvPr/>
        </p:nvSpPr>
        <p:spPr bwMode="auto">
          <a:xfrm>
            <a:off x="493345" y="3130192"/>
            <a:ext cx="3735103" cy="22410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Programmability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Global temp tables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Cross-database queries and transactions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Linked servers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CLR modules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9F365-E609-470B-B13D-4CD86594FA10}"/>
              </a:ext>
            </a:extLst>
          </p:cNvPr>
          <p:cNvSpPr/>
          <p:nvPr/>
        </p:nvSpPr>
        <p:spPr bwMode="auto">
          <a:xfrm>
            <a:off x="4303150" y="1710853"/>
            <a:ext cx="7544909" cy="134463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Security</a:t>
            </a:r>
            <a:r>
              <a:rPr lang="en-US" sz="2353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TDE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SQL Audit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Row level security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Always Encrypted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FDE851-73E2-4D10-9EE5-A554A7BCF7E8}"/>
              </a:ext>
            </a:extLst>
          </p:cNvPr>
          <p:cNvSpPr/>
          <p:nvPr/>
        </p:nvSpPr>
        <p:spPr bwMode="auto">
          <a:xfrm>
            <a:off x="4303151" y="3130192"/>
            <a:ext cx="3735103" cy="22410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Operational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DMVs &amp; XEvents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Query 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SQL Agent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DB Mail (external SMTP)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7872-1A5D-4FB0-A7B8-FD19EEE4D23F}"/>
              </a:ext>
            </a:extLst>
          </p:cNvPr>
          <p:cNvSpPr/>
          <p:nvPr/>
        </p:nvSpPr>
        <p:spPr bwMode="auto">
          <a:xfrm>
            <a:off x="8112956" y="3130192"/>
            <a:ext cx="3735103" cy="224106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Scenario enablers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Service Broker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Change Data Capture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Transactional </a:t>
            </a:r>
            <a:r>
              <a:rPr lang="en-US" sz="225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Repl</a:t>
            </a:r>
            <a:endParaRPr lang="en-US" sz="22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Next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3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2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azure data factory">
            <a:extLst>
              <a:ext uri="{FF2B5EF4-FFF2-40B4-BE49-F238E27FC236}">
                <a16:creationId xmlns:a16="http://schemas.microsoft.com/office/drawing/2014/main" id="{5150D2BB-5683-4C06-90E4-C2DB2AB2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6" y="989390"/>
            <a:ext cx="9940954" cy="51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363460-99B7-47D1-8010-8807199420CD}"/>
              </a:ext>
            </a:extLst>
          </p:cNvPr>
          <p:cNvSpPr/>
          <p:nvPr/>
        </p:nvSpPr>
        <p:spPr>
          <a:xfrm>
            <a:off x="5066951" y="1912434"/>
            <a:ext cx="1149292" cy="260315"/>
          </a:xfrm>
          <a:prstGeom prst="borderCallout1">
            <a:avLst>
              <a:gd name="adj1" fmla="val 18750"/>
              <a:gd name="adj2" fmla="val -8333"/>
              <a:gd name="adj3" fmla="val 64773"/>
              <a:gd name="adj4" fmla="val -2722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172470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New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Data Integration Service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 Based Developer User Interface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Expressions and Parameters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System Variables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Inline Pipeline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Event and Scheduled Triggers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EA49B-4A2D-4023-B557-57C9B7A050A7}"/>
              </a:ext>
            </a:extLst>
          </p:cNvPr>
          <p:cNvSpPr/>
          <p:nvPr/>
        </p:nvSpPr>
        <p:spPr>
          <a:xfrm>
            <a:off x="276836" y="6360762"/>
            <a:ext cx="1093425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https://www.purplefrogsystems.com/paul/2017/09/whats-new-in-azure-data-factory-version-2-adfv2/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71B7A-230A-4271-B225-D5E9F9CFFF1C}"/>
              </a:ext>
            </a:extLst>
          </p:cNvPr>
          <p:cNvSpPr txBox="1"/>
          <p:nvPr/>
        </p:nvSpPr>
        <p:spPr>
          <a:xfrm>
            <a:off x="276836" y="5909771"/>
            <a:ext cx="666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Parts Borrowed from the Excellent Blog by Paul Andrew – link below…</a:t>
            </a:r>
          </a:p>
        </p:txBody>
      </p:sp>
    </p:spTree>
    <p:extLst>
      <p:ext uri="{BB962C8B-B14F-4D97-AF65-F5344CB8AC3E}">
        <p14:creationId xmlns:p14="http://schemas.microsoft.com/office/powerpoint/2010/main" val="15785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What You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– New SSIS Tasks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SSMS 2017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SSDT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1F6EE-F4EB-40DB-87F7-09DBADE54F92}"/>
              </a:ext>
            </a:extLst>
          </p:cNvPr>
          <p:cNvSpPr/>
          <p:nvPr/>
        </p:nvSpPr>
        <p:spPr>
          <a:xfrm>
            <a:off x="567351" y="3934436"/>
            <a:ext cx="897093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https://docs.microsoft.com/en-us/sql/ssdt/download-sql-server-data-tools-ssdt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Azure Feature Pack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164134"/>
            <a:ext cx="122261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Copy Support for Dynamics 365, Dynamics CRM, and Salesforce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Custom Activity Code Can Pass Back Reference Objects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For Each Loop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Simplified Web (Rest API) – JSON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Call Web Service Directly from Pipelines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Lookup Datasets / Copy Operation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Depends On Activity Execution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Azure Monitor / OMS View ADFv2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65476-6F89-4783-8B47-234D7798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71" y="2473682"/>
            <a:ext cx="3418145" cy="11262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5FA10-33C0-444D-9391-09591E2762E4}"/>
              </a:ext>
            </a:extLst>
          </p:cNvPr>
          <p:cNvCxnSpPr/>
          <p:nvPr/>
        </p:nvCxnSpPr>
        <p:spPr>
          <a:xfrm>
            <a:off x="2298583" y="3036815"/>
            <a:ext cx="546962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0E25B6-F107-4A54-AB44-F5239907D18A}"/>
              </a:ext>
            </a:extLst>
          </p:cNvPr>
          <p:cNvSpPr txBox="1"/>
          <p:nvPr/>
        </p:nvSpPr>
        <p:spPr>
          <a:xfrm>
            <a:off x="6758775" y="2598380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08311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1113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632121" y="4883322"/>
            <a:ext cx="3745086" cy="118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@bryancafferky</a:t>
            </a:r>
          </a:p>
          <a:p>
            <a:r>
              <a:rPr lang="en-US" sz="1900" dirty="0">
                <a:solidFill>
                  <a:schemeClr val="bg1"/>
                </a:solidFill>
              </a:rPr>
              <a:t>linkedin.com/in/bryancafferky/</a:t>
            </a:r>
          </a:p>
          <a:p>
            <a:r>
              <a:rPr lang="en-US" sz="1900" dirty="0">
                <a:solidFill>
                  <a:schemeClr val="bg1"/>
                </a:solidFill>
              </a:rPr>
              <a:t>bryan256@msn.com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753" y="938157"/>
            <a:ext cx="9183149" cy="394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Data Solutions Consultant and Trainer with BPC Global Solutions LLC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Microsoft MVP 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Decades of IT experience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Author of Pro PowerShell for Database Developers by </a:t>
            </a:r>
            <a:r>
              <a:rPr lang="en-US" sz="2400" dirty="0" err="1">
                <a:solidFill>
                  <a:schemeClr val="bg1"/>
                </a:solidFill>
              </a:rPr>
              <a:t>Apress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SQL PASS Chapter Lead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Lead the Southern New England </a:t>
            </a:r>
            <a:r>
              <a:rPr lang="en-US" sz="2400" dirty="0" err="1">
                <a:solidFill>
                  <a:schemeClr val="bg1"/>
                </a:solidFill>
              </a:rPr>
              <a:t>UseR</a:t>
            </a:r>
            <a:r>
              <a:rPr lang="en-US" sz="2400" dirty="0">
                <a:solidFill>
                  <a:schemeClr val="bg1"/>
                </a:solidFill>
              </a:rPr>
              <a:t> Group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101" y="3319049"/>
            <a:ext cx="1381125" cy="138112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4345498" cy="792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1920A3"/>
                </a:solidFill>
              </a:rPr>
              <a:t>Bryan Cafferky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B8AD4-7D19-4A5A-A1A8-DFF0FA6D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58" y="6129649"/>
            <a:ext cx="1079867" cy="4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Highlights: 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skip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Support for conditional expressions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060BD-85F4-4568-A2F8-7CFF20ED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8" y="1990550"/>
            <a:ext cx="3414056" cy="27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9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 Activities: Web Based User Interface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purplefrogsystems.com/paul/wp-content/uploads/2017/09/ADFv2DevUI.png">
            <a:extLst>
              <a:ext uri="{FF2B5EF4-FFF2-40B4-BE49-F238E27FC236}">
                <a16:creationId xmlns:a16="http://schemas.microsoft.com/office/drawing/2014/main" id="{B009C300-C5AE-4EA3-BCEE-798B4510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88" y="838899"/>
            <a:ext cx="9171224" cy="55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4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in SSDT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1893E-183D-4FE5-8588-DEC1B7D0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55" y="1221209"/>
            <a:ext cx="4948122" cy="5305426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74213" y="3618348"/>
            <a:ext cx="1392572" cy="478173"/>
          </a:xfrm>
          <a:prstGeom prst="borderCallout1">
            <a:avLst>
              <a:gd name="adj1" fmla="val 39803"/>
              <a:gd name="adj2" fmla="val 105522"/>
              <a:gd name="adj3" fmla="val 75658"/>
              <a:gd name="adj4" fmla="val 16588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Tasks</a:t>
            </a:r>
          </a:p>
        </p:txBody>
      </p:sp>
    </p:spTree>
    <p:extLst>
      <p:ext uri="{BB962C8B-B14F-4D97-AF65-F5344CB8AC3E}">
        <p14:creationId xmlns:p14="http://schemas.microsoft.com/office/powerpoint/2010/main" val="232978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6FA4F-8727-4B2B-888C-2F0D65FE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1014412"/>
            <a:ext cx="4972050" cy="48291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59685" y="3189912"/>
            <a:ext cx="1809772" cy="478173"/>
          </a:xfrm>
          <a:prstGeom prst="borderCallout1">
            <a:avLst>
              <a:gd name="adj1" fmla="val 39803"/>
              <a:gd name="adj2" fmla="val 105522"/>
              <a:gd name="adj3" fmla="val 45833"/>
              <a:gd name="adj4" fmla="val 12787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5942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07BB4-0606-4A9C-85C7-B1A0E848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46" y="1229379"/>
            <a:ext cx="9738352" cy="46005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59392" y="3850547"/>
            <a:ext cx="1809772" cy="1294001"/>
          </a:xfrm>
          <a:prstGeom prst="borderCallout1">
            <a:avLst>
              <a:gd name="adj1" fmla="val 39803"/>
              <a:gd name="adj2" fmla="val 105522"/>
              <a:gd name="adj3" fmla="val 14286"/>
              <a:gd name="adj4" fmla="val 19462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  <a:p>
            <a:pPr algn="ctr"/>
            <a:r>
              <a:rPr lang="en-US" dirty="0"/>
              <a:t>Connection Manager Not Found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60FC9-5D7B-4D8D-AEBC-A2A011CC4064}"/>
              </a:ext>
            </a:extLst>
          </p:cNvPr>
          <p:cNvSpPr txBox="1"/>
          <p:nvPr/>
        </p:nvSpPr>
        <p:spPr>
          <a:xfrm rot="20323801">
            <a:off x="6655668" y="2316376"/>
            <a:ext cx="423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SSDT and SSMD Client Side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BDE59-3BB1-4DF0-95B0-DF71ABEF894F}"/>
              </a:ext>
            </a:extLst>
          </p:cNvPr>
          <p:cNvSpPr txBox="1"/>
          <p:nvPr/>
        </p:nvSpPr>
        <p:spPr>
          <a:xfrm>
            <a:off x="4957893" y="6165325"/>
            <a:ext cx="32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Works on Azure though?</a:t>
            </a:r>
          </a:p>
        </p:txBody>
      </p:sp>
    </p:spTree>
    <p:extLst>
      <p:ext uri="{BB962C8B-B14F-4D97-AF65-F5344CB8AC3E}">
        <p14:creationId xmlns:p14="http://schemas.microsoft.com/office/powerpoint/2010/main" val="296034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2921" y="2839373"/>
            <a:ext cx="534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5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/ SSIS Architecture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1ED777EE-8AB0-4025-A15C-B508594516FA}"/>
              </a:ext>
            </a:extLst>
          </p:cNvPr>
          <p:cNvSpPr/>
          <p:nvPr/>
        </p:nvSpPr>
        <p:spPr>
          <a:xfrm>
            <a:off x="8173531" y="2162960"/>
            <a:ext cx="1406697" cy="1070992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SQL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CC63165-0F60-4665-8A25-B1D622EE614E}"/>
              </a:ext>
            </a:extLst>
          </p:cNvPr>
          <p:cNvSpPr/>
          <p:nvPr/>
        </p:nvSpPr>
        <p:spPr>
          <a:xfrm>
            <a:off x="9399722" y="3561123"/>
            <a:ext cx="1103295" cy="771789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263932A-3002-4071-A351-D49D2D2203FD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rot="16200000" flipH="1">
            <a:off x="8781768" y="3329064"/>
            <a:ext cx="713066" cy="52284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BE25255-8E62-4030-A691-500596DEB62C}"/>
              </a:ext>
            </a:extLst>
          </p:cNvPr>
          <p:cNvSpPr/>
          <p:nvPr/>
        </p:nvSpPr>
        <p:spPr>
          <a:xfrm>
            <a:off x="1726661" y="15100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Data Factory v2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E5DB47E-B626-4EC6-85A8-9A117DBBCFC4}"/>
              </a:ext>
            </a:extLst>
          </p:cNvPr>
          <p:cNvSpPr/>
          <p:nvPr/>
        </p:nvSpPr>
        <p:spPr>
          <a:xfrm>
            <a:off x="4590033" y="2168551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1E9F3888-DA69-4C3A-ACCD-09D7350FB9CF}"/>
              </a:ext>
            </a:extLst>
          </p:cNvPr>
          <p:cNvSpPr/>
          <p:nvPr/>
        </p:nvSpPr>
        <p:spPr>
          <a:xfrm>
            <a:off x="4590033" y="40239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7C83-5EE6-4F4E-B79E-45C782E50E2B}"/>
              </a:ext>
            </a:extLst>
          </p:cNvPr>
          <p:cNvCxnSpPr>
            <a:cxnSpLocks/>
            <a:stCxn id="10" idx="3"/>
            <a:endCxn id="2" idx="2"/>
          </p:cNvCxnSpPr>
          <p:nvPr/>
        </p:nvCxnSpPr>
        <p:spPr>
          <a:xfrm>
            <a:off x="6259443" y="2684474"/>
            <a:ext cx="1914088" cy="139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3BF6086-E71B-4D06-B5F0-FB3D265CE81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396071" y="2025940"/>
            <a:ext cx="1193962" cy="6585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0CE559-EB3C-4270-802A-10419CD31E2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396071" y="2025940"/>
            <a:ext cx="1193962" cy="25139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desktop computer sitting on a desk with a monitor keyboard and mouse&#10;&#10;Description generated with high confidence">
            <a:extLst>
              <a:ext uri="{FF2B5EF4-FFF2-40B4-BE49-F238E27FC236}">
                <a16:creationId xmlns:a16="http://schemas.microsoft.com/office/drawing/2014/main" id="{163E5317-BD3F-42D9-B151-984CB687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64" y="5401807"/>
            <a:ext cx="841699" cy="8416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171AE9-EC91-4D4C-BA37-8FE74BC5FC7B}"/>
              </a:ext>
            </a:extLst>
          </p:cNvPr>
          <p:cNvSpPr txBox="1"/>
          <p:nvPr/>
        </p:nvSpPr>
        <p:spPr>
          <a:xfrm>
            <a:off x="11032667" y="547553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SSMS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4F4CE1-A797-47B9-9741-128CC9F32664}"/>
              </a:ext>
            </a:extLst>
          </p:cNvPr>
          <p:cNvCxnSpPr>
            <a:cxnSpLocks/>
          </p:cNvCxnSpPr>
          <p:nvPr/>
        </p:nvCxnSpPr>
        <p:spPr>
          <a:xfrm flipV="1">
            <a:off x="7633982" y="4362818"/>
            <a:ext cx="3406981" cy="1391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BD011E-501C-4C90-BAF7-580A1B69814E}"/>
              </a:ext>
            </a:extLst>
          </p:cNvPr>
          <p:cNvSpPr txBox="1"/>
          <p:nvPr/>
        </p:nvSpPr>
        <p:spPr>
          <a:xfrm>
            <a:off x="7704258" y="5111684"/>
            <a:ext cx="60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2B9B58-5D51-40ED-8626-403D46F5DF1D}"/>
              </a:ext>
            </a:extLst>
          </p:cNvPr>
          <p:cNvSpPr txBox="1"/>
          <p:nvPr/>
        </p:nvSpPr>
        <p:spPr>
          <a:xfrm>
            <a:off x="8173531" y="5594601"/>
            <a:ext cx="102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 Premise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D0C3EF-62C2-4F90-ADAC-F515FD8BAAAB}"/>
              </a:ext>
            </a:extLst>
          </p:cNvPr>
          <p:cNvCxnSpPr>
            <a:cxnSpLocks/>
          </p:cNvCxnSpPr>
          <p:nvPr/>
        </p:nvCxnSpPr>
        <p:spPr>
          <a:xfrm flipH="1" flipV="1">
            <a:off x="10199264" y="4362818"/>
            <a:ext cx="420850" cy="96419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F47ADB-8046-4906-97D9-0B3DC583A4A9}"/>
              </a:ext>
            </a:extLst>
          </p:cNvPr>
          <p:cNvSpPr txBox="1"/>
          <p:nvPr/>
        </p:nvSpPr>
        <p:spPr>
          <a:xfrm>
            <a:off x="8889541" y="3247850"/>
            <a:ext cx="221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Integration Services Catalog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9B144-A1D9-4E8A-B339-E347EC29DEA5}"/>
              </a:ext>
            </a:extLst>
          </p:cNvPr>
          <p:cNvSpPr txBox="1"/>
          <p:nvPr/>
        </p:nvSpPr>
        <p:spPr>
          <a:xfrm>
            <a:off x="598264" y="6362233"/>
            <a:ext cx="392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* Only SSIS 2012 or Later Supported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63594-119D-4440-9E8E-3C1C661F49C2}"/>
              </a:ext>
            </a:extLst>
          </p:cNvPr>
          <p:cNvSpPr txBox="1"/>
          <p:nvPr/>
        </p:nvSpPr>
        <p:spPr>
          <a:xfrm>
            <a:off x="6995772" y="3967471"/>
            <a:ext cx="2355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Automatically Created with IR</a:t>
            </a:r>
          </a:p>
        </p:txBody>
      </p:sp>
    </p:spTree>
    <p:extLst>
      <p:ext uri="{BB962C8B-B14F-4D97-AF65-F5344CB8AC3E}">
        <p14:creationId xmlns:p14="http://schemas.microsoft.com/office/powerpoint/2010/main" val="328786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2017 Scale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C361D-6C06-4131-878A-92503166F511}"/>
              </a:ext>
            </a:extLst>
          </p:cNvPr>
          <p:cNvSpPr/>
          <p:nvPr/>
        </p:nvSpPr>
        <p:spPr>
          <a:xfrm>
            <a:off x="390257" y="6399439"/>
            <a:ext cx="1080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https://www.mssqltips.com/sqlservertip/4943/execute-ssis-package-in-scale-out-mode--sql-server-2017/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7E21E-479A-493F-BEA7-B245DA8B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7" y="1443015"/>
            <a:ext cx="6478925" cy="437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56D8-BE4B-4544-9BA2-12E74ABD9DD5}"/>
              </a:ext>
            </a:extLst>
          </p:cNvPr>
          <p:cNvSpPr txBox="1"/>
          <p:nvPr/>
        </p:nvSpPr>
        <p:spPr>
          <a:xfrm>
            <a:off x="7635654" y="1443015"/>
            <a:ext cx="42347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 Out On Prem or on Azure.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Hosts SSISDB and Master Service.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Worker Hosts Worker Service and SSIS Engine.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Service Distributes Packages to Workers.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and Workers Communicate Over Secured Sockets Layer (SSL).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License Requirements for each node.</a:t>
            </a:r>
          </a:p>
        </p:txBody>
      </p:sp>
    </p:spTree>
    <p:extLst>
      <p:ext uri="{BB962C8B-B14F-4D97-AF65-F5344CB8AC3E}">
        <p14:creationId xmlns:p14="http://schemas.microsoft.com/office/powerpoint/2010/main" val="187715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8ED439FC-0401-4EA6-A533-C48188B6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43" y="1539550"/>
            <a:ext cx="6064213" cy="44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3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21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0AFAFB8-B19B-45E1-912B-869B8D83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08" y="97204"/>
            <a:ext cx="10104330" cy="65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757354"/>
            <a:ext cx="3882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BPC Global Solutions LLC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147CA-E2A3-4315-AE9D-BB646793768C}"/>
              </a:ext>
            </a:extLst>
          </p:cNvPr>
          <p:cNvSpPr/>
          <p:nvPr/>
        </p:nvSpPr>
        <p:spPr>
          <a:xfrm>
            <a:off x="9177555" y="6073270"/>
            <a:ext cx="1862357" cy="378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36BBA-57A6-451C-BD33-BDE7A3124BF2}"/>
              </a:ext>
            </a:extLst>
          </p:cNvPr>
          <p:cNvSpPr txBox="1"/>
          <p:nvPr/>
        </p:nvSpPr>
        <p:spPr>
          <a:xfrm>
            <a:off x="-130543" y="1679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Eras Bold ITC" panose="020B0907030504020204" pitchFamily="34" charset="0"/>
                <a:cs typeface="Arial" panose="020B0604020202020204" pitchFamily="34" charset="0"/>
              </a:rPr>
              <a:t>ADFv2 – Azure at Warp Speed</a:t>
            </a:r>
          </a:p>
        </p:txBody>
      </p:sp>
      <p:pic>
        <p:nvPicPr>
          <p:cNvPr id="1030" name="Picture 6" descr="Image result for azure cloud">
            <a:extLst>
              <a:ext uri="{FF2B5EF4-FFF2-40B4-BE49-F238E27FC236}">
                <a16:creationId xmlns:a16="http://schemas.microsoft.com/office/drawing/2014/main" id="{E7919017-9F17-4DA8-9FA8-BA1BA235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88" y="2302354"/>
            <a:ext cx="1704031" cy="1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623FC-7152-484E-B9A3-D782E594A527}"/>
              </a:ext>
            </a:extLst>
          </p:cNvPr>
          <p:cNvSpPr txBox="1"/>
          <p:nvPr/>
        </p:nvSpPr>
        <p:spPr>
          <a:xfrm>
            <a:off x="2954551" y="2793375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986365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Integration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2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Run Time (IR)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SSIS Packages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ADF Activities (Major New Features)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 – Azure Managed or On Premise 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5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– Creating the Resources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reating_the_Integrtion_Runtime">
            <a:hlinkClick r:id="" action="ppaction://media"/>
            <a:extLst>
              <a:ext uri="{FF2B5EF4-FFF2-40B4-BE49-F238E27FC236}">
                <a16:creationId xmlns:a16="http://schemas.microsoft.com/office/drawing/2014/main" id="{4669B6BB-C054-4AF7-8795-90F1139C9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512" y="893427"/>
            <a:ext cx="10393960" cy="5846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31594-2EB6-40DB-A03D-E53EBCB513DC}"/>
              </a:ext>
            </a:extLst>
          </p:cNvPr>
          <p:cNvSpPr txBox="1"/>
          <p:nvPr/>
        </p:nvSpPr>
        <p:spPr>
          <a:xfrm>
            <a:off x="4182879" y="524095"/>
            <a:ext cx="402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the Integration Runtime Video…</a:t>
            </a:r>
          </a:p>
        </p:txBody>
      </p:sp>
    </p:spTree>
    <p:extLst>
      <p:ext uri="{BB962C8B-B14F-4D97-AF65-F5344CB8AC3E}">
        <p14:creationId xmlns:p14="http://schemas.microsoft.com/office/powerpoint/2010/main" val="6708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Review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69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4066"/>
            <a:ext cx="12192000" cy="5993934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Azure Data Factory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3F54A-13A7-4BA3-8317-23CDBCDD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22" y="1670173"/>
            <a:ext cx="6347864" cy="3517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2A905-1E5C-43B7-A9E4-0118D7A4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27" y="1567692"/>
            <a:ext cx="3038475" cy="38862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58909D03-32D7-4079-83A4-E6D97990917A}"/>
              </a:ext>
            </a:extLst>
          </p:cNvPr>
          <p:cNvSpPr/>
          <p:nvPr/>
        </p:nvSpPr>
        <p:spPr>
          <a:xfrm>
            <a:off x="10634991" y="3878407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V2 (Preview)</a:t>
            </a:r>
          </a:p>
        </p:txBody>
      </p:sp>
    </p:spTree>
    <p:extLst>
      <p:ext uri="{BB962C8B-B14F-4D97-AF65-F5344CB8AC3E}">
        <p14:creationId xmlns:p14="http://schemas.microsoft.com/office/powerpoint/2010/main" val="301481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47106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Azure Services to Access SQL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0BC11-28DD-4D75-9F69-9309268F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90" y="1919987"/>
            <a:ext cx="8947166" cy="31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3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Fire Wall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F96C0-4C46-418E-A6CB-C5EB7714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6" y="1171750"/>
            <a:ext cx="10724141" cy="5522665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D28745B4-FD39-4163-9B95-19FB755FDEB6}"/>
              </a:ext>
            </a:extLst>
          </p:cNvPr>
          <p:cNvSpPr/>
          <p:nvPr/>
        </p:nvSpPr>
        <p:spPr>
          <a:xfrm>
            <a:off x="9459771" y="3175233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28290"/>
              <a:gd name="adj4" fmla="val -479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Client IP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F532B-58C0-4303-9907-FA92022E2418}"/>
              </a:ext>
            </a:extLst>
          </p:cNvPr>
          <p:cNvSpPr/>
          <p:nvPr/>
        </p:nvSpPr>
        <p:spPr>
          <a:xfrm>
            <a:off x="7513527" y="3204595"/>
            <a:ext cx="1174458" cy="209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88.777.666.55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4F2FF8B-82DC-4ECC-9790-2FBB936F2566}"/>
              </a:ext>
            </a:extLst>
          </p:cNvPr>
          <p:cNvSpPr/>
          <p:nvPr/>
        </p:nvSpPr>
        <p:spPr>
          <a:xfrm>
            <a:off x="9459771" y="2395056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Enable </a:t>
            </a:r>
          </a:p>
        </p:txBody>
      </p:sp>
    </p:spTree>
    <p:extLst>
      <p:ext uri="{BB962C8B-B14F-4D97-AF65-F5344CB8AC3E}">
        <p14:creationId xmlns:p14="http://schemas.microsoft.com/office/powerpoint/2010/main" val="242923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Creating the 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451-5396-4C26-B0D7-60108840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1511963"/>
            <a:ext cx="11938842" cy="45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Links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Full Feature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F20D20-CD2B-4AA4-A1D3-0F74AEC47E9C}"/>
              </a:ext>
            </a:extLst>
          </p:cNvPr>
          <p:cNvSpPr/>
          <p:nvPr/>
        </p:nvSpPr>
        <p:spPr>
          <a:xfrm>
            <a:off x="1234985" y="3863357"/>
            <a:ext cx="52758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https://docs.microsoft.com/en-us/azure/data-factory/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932EA6-F2D4-4222-B401-B7131C852F7C}"/>
              </a:ext>
            </a:extLst>
          </p:cNvPr>
          <p:cNvSpPr/>
          <p:nvPr/>
        </p:nvSpPr>
        <p:spPr>
          <a:xfrm>
            <a:off x="1234985" y="2081909"/>
            <a:ext cx="496828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https://www.youtube.com/watch?v=8iUv9Cqbuew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D0C7C-66C9-4FD0-9D93-A0348E55175A}"/>
              </a:ext>
            </a:extLst>
          </p:cNvPr>
          <p:cNvSpPr txBox="1"/>
          <p:nvPr/>
        </p:nvSpPr>
        <p:spPr>
          <a:xfrm>
            <a:off x="348936" y="3218079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E1C66-BA14-4A87-B9DE-333074F08E3A}"/>
              </a:ext>
            </a:extLst>
          </p:cNvPr>
          <p:cNvSpPr/>
          <p:nvPr/>
        </p:nvSpPr>
        <p:spPr>
          <a:xfrm>
            <a:off x="522914" y="5542755"/>
            <a:ext cx="108693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https://www.microsoft.com/en-us/download/details.aspx?id=54798&amp;e6b34bbe-475b-1abd-2c51-b5034bcdd6d2=True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7A144-F8AB-4B1C-B60A-A2D4B6DA10E8}"/>
              </a:ext>
            </a:extLst>
          </p:cNvPr>
          <p:cNvSpPr txBox="1"/>
          <p:nvPr/>
        </p:nvSpPr>
        <p:spPr>
          <a:xfrm>
            <a:off x="456204" y="4849123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Feature Pack SQL Server 2017</a:t>
            </a:r>
          </a:p>
        </p:txBody>
      </p:sp>
    </p:spTree>
    <p:extLst>
      <p:ext uri="{BB962C8B-B14F-4D97-AF65-F5344CB8AC3E}">
        <p14:creationId xmlns:p14="http://schemas.microsoft.com/office/powerpoint/2010/main" val="2396828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1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C20FF-141E-4C61-A3CA-7504C2D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01" y="2013359"/>
            <a:ext cx="8069852" cy="39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buggy whips">
            <a:extLst>
              <a:ext uri="{FF2B5EF4-FFF2-40B4-BE49-F238E27FC236}">
                <a16:creationId xmlns:a16="http://schemas.microsoft.com/office/drawing/2014/main" id="{C68F907A-7493-4CF1-AE19-84A49FCB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53" y="722379"/>
            <a:ext cx="9507893" cy="54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7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2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84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trivia">
            <a:extLst>
              <a:ext uri="{FF2B5EF4-FFF2-40B4-BE49-F238E27FC236}">
                <a16:creationId xmlns:a16="http://schemas.microsoft.com/office/drawing/2014/main" id="{48EC93DB-4C94-4DA5-B7D7-8D0A2B0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05" y="1144637"/>
            <a:ext cx="5353965" cy="45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885976" y="392687"/>
            <a:ext cx="990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</p:txBody>
      </p:sp>
    </p:spTree>
    <p:extLst>
      <p:ext uri="{BB962C8B-B14F-4D97-AF65-F5344CB8AC3E}">
        <p14:creationId xmlns:p14="http://schemas.microsoft.com/office/powerpoint/2010/main" val="1331828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1129257" y="375909"/>
            <a:ext cx="990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 stands for Science and Medical Service.</a:t>
            </a:r>
          </a:p>
        </p:txBody>
      </p:sp>
    </p:spTree>
    <p:extLst>
      <p:ext uri="{BB962C8B-B14F-4D97-AF65-F5344CB8AC3E}">
        <p14:creationId xmlns:p14="http://schemas.microsoft.com/office/powerpoint/2010/main" val="285670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872225" y="522291"/>
            <a:ext cx="1044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</p:txBody>
      </p:sp>
    </p:spTree>
    <p:extLst>
      <p:ext uri="{BB962C8B-B14F-4D97-AF65-F5344CB8AC3E}">
        <p14:creationId xmlns:p14="http://schemas.microsoft.com/office/powerpoint/2010/main" val="2902480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352107" y="404846"/>
            <a:ext cx="104475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SIMULA 67</a:t>
            </a:r>
            <a:r>
              <a:rPr lang="en-US" sz="3200" dirty="0">
                <a:solidFill>
                  <a:schemeClr val="bg1"/>
                </a:solidFill>
              </a:rPr>
              <a:t> was formally standardized 1968. </a:t>
            </a:r>
            <a:r>
              <a:rPr lang="en-US" sz="3200" b="1" dirty="0" err="1">
                <a:solidFill>
                  <a:schemeClr val="bg1"/>
                </a:solidFill>
              </a:rPr>
              <a:t>Simula</a:t>
            </a:r>
            <a:r>
              <a:rPr lang="en-US" sz="3200" dirty="0">
                <a:solidFill>
                  <a:schemeClr val="bg1"/>
                </a:solidFill>
              </a:rPr>
              <a:t> was influential in the development of </a:t>
            </a:r>
            <a:r>
              <a:rPr lang="en-US" sz="3200" b="1" dirty="0">
                <a:solidFill>
                  <a:schemeClr val="bg1"/>
                </a:solidFill>
              </a:rPr>
              <a:t>Smalltalk</a:t>
            </a:r>
            <a:r>
              <a:rPr lang="en-US" sz="3200" dirty="0">
                <a:solidFill>
                  <a:schemeClr val="bg1"/>
                </a:solidFill>
              </a:rPr>
              <a:t> and later object-oriented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275021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045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</p:spTree>
    <p:extLst>
      <p:ext uri="{BB962C8B-B14F-4D97-AF65-F5344CB8AC3E}">
        <p14:creationId xmlns:p14="http://schemas.microsoft.com/office/powerpoint/2010/main" val="154936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273580" y="552970"/>
            <a:ext cx="11387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0C747-0A30-4526-9933-6D81E5DA7F90}"/>
              </a:ext>
            </a:extLst>
          </p:cNvPr>
          <p:cNvSpPr txBox="1"/>
          <p:nvPr/>
        </p:nvSpPr>
        <p:spPr>
          <a:xfrm>
            <a:off x="352336" y="2306269"/>
            <a:ext cx="93107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 encryption device used by the Germans in WWII to 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communicate securely.   Alan Turing of Britain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led development of the first computer that was used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break the Enigma code.</a:t>
            </a:r>
          </a:p>
        </p:txBody>
      </p:sp>
    </p:spTree>
    <p:extLst>
      <p:ext uri="{BB962C8B-B14F-4D97-AF65-F5344CB8AC3E}">
        <p14:creationId xmlns:p14="http://schemas.microsoft.com/office/powerpoint/2010/main" val="32664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cloud it">
            <a:extLst>
              <a:ext uri="{FF2B5EF4-FFF2-40B4-BE49-F238E27FC236}">
                <a16:creationId xmlns:a16="http://schemas.microsoft.com/office/drawing/2014/main" id="{A8C2C26D-12BC-4206-9AD0-874E3342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977884"/>
            <a:ext cx="10073675" cy="49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5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The Sequel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Review: 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</a:t>
            </a:r>
            <a:r>
              <a:rPr lang="en-US" sz="2000" i="1" dirty="0" err="1">
                <a:solidFill>
                  <a:schemeClr val="bg1"/>
                </a:solidFill>
              </a:rPr>
              <a:t>Serverf</a:t>
            </a:r>
            <a:r>
              <a:rPr lang="en-US" sz="2000" i="1" dirty="0">
                <a:solidFill>
                  <a:schemeClr val="bg1"/>
                </a:solidFill>
              </a:rPr>
              <a:t>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Integrated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99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ADFv2 SSIS Demo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BD6AB-2E3C-4E43-BF4D-3F5CA1A63734}"/>
              </a:ext>
            </a:extLst>
          </p:cNvPr>
          <p:cNvSpPr txBox="1"/>
          <p:nvPr/>
        </p:nvSpPr>
        <p:spPr>
          <a:xfrm>
            <a:off x="2869035" y="4043494"/>
            <a:ext cx="666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the Integration Services Catalog using 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SQL Server Data Tools (SSDT) to Deploy a Project to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SSMS to Review the Deployed Project and Run the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Deploy a Project from SQL Server On Premise to Azure using SSMS</a:t>
            </a:r>
          </a:p>
        </p:txBody>
      </p:sp>
    </p:spTree>
    <p:extLst>
      <p:ext uri="{BB962C8B-B14F-4D97-AF65-F5344CB8AC3E}">
        <p14:creationId xmlns:p14="http://schemas.microsoft.com/office/powerpoint/2010/main" val="838725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2EC99FE-22BF-4946-B0D2-552D6A5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91" y="331765"/>
            <a:ext cx="8414013" cy="63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45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Issues Encountered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Catalog with Inactive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11F4F-C3CA-4579-A8E9-64C65442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04" y="1000820"/>
            <a:ext cx="6254430" cy="589926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904A6D2B-9F6B-4447-93F4-DADBB246BEC3}"/>
              </a:ext>
            </a:extLst>
          </p:cNvPr>
          <p:cNvSpPr/>
          <p:nvPr/>
        </p:nvSpPr>
        <p:spPr>
          <a:xfrm>
            <a:off x="9869166" y="3456135"/>
            <a:ext cx="1732807" cy="1602426"/>
          </a:xfrm>
          <a:prstGeom prst="borderCallout1">
            <a:avLst>
              <a:gd name="adj1" fmla="val 18750"/>
              <a:gd name="adj2" fmla="val -8333"/>
              <a:gd name="adj3" fmla="val -6800"/>
              <a:gd name="adj4" fmla="val -88196"/>
            </a:avLst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connect but NOT deploy.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Start the IR.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3028F-76AD-4857-BEE5-D4CB95A3B75F}"/>
              </a:ext>
            </a:extLst>
          </p:cNvPr>
          <p:cNvSpPr txBox="1"/>
          <p:nvPr/>
        </p:nvSpPr>
        <p:spPr>
          <a:xfrm>
            <a:off x="183977" y="2671305"/>
            <a:ext cx="2689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After Stopping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 Integrated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229FAC-DD1C-43F0-BD51-F7794BBA39D2}"/>
              </a:ext>
            </a:extLst>
          </p:cNvPr>
          <p:cNvSpPr/>
          <p:nvPr/>
        </p:nvSpPr>
        <p:spPr>
          <a:xfrm>
            <a:off x="3926048" y="6211669"/>
            <a:ext cx="7095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Start-AzureRmDataFactoryV2IntegrationRuntime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B25D7B-176D-4351-9FE7-36F3BAEDC7F8}"/>
              </a:ext>
            </a:extLst>
          </p:cNvPr>
          <p:cNvCxnSpPr/>
          <p:nvPr/>
        </p:nvCxnSpPr>
        <p:spPr>
          <a:xfrm flipH="1">
            <a:off x="10301681" y="5125673"/>
            <a:ext cx="318781" cy="1128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0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Restarting an Existing 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5E93D-BE08-4A23-8740-810786F7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93" y="1296931"/>
            <a:ext cx="11115413" cy="33675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4F9C7FEB-58CB-4FBA-A460-C49374A223B4}"/>
              </a:ext>
            </a:extLst>
          </p:cNvPr>
          <p:cNvSpPr/>
          <p:nvPr/>
        </p:nvSpPr>
        <p:spPr>
          <a:xfrm>
            <a:off x="9349048" y="4916303"/>
            <a:ext cx="1732807" cy="788211"/>
          </a:xfrm>
          <a:prstGeom prst="borderCallout1">
            <a:avLst>
              <a:gd name="adj1" fmla="val 18750"/>
              <a:gd name="adj2" fmla="val -8333"/>
              <a:gd name="adj3" fmla="val -62023"/>
              <a:gd name="adj4" fmla="val -1366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the Old SSISDB</a:t>
            </a:r>
          </a:p>
        </p:txBody>
      </p:sp>
    </p:spTree>
    <p:extLst>
      <p:ext uri="{BB962C8B-B14F-4D97-AF65-F5344CB8AC3E}">
        <p14:creationId xmlns:p14="http://schemas.microsoft.com/office/powerpoint/2010/main" val="217087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Remove Resources in Reverse Order of How They Were Created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 Integration Runtime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SSISDB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SQL Server (If no other databases exist)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9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7046" y="3250433"/>
            <a:ext cx="3082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77120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2646" y="2688371"/>
            <a:ext cx="513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Looking Ahead</a:t>
            </a:r>
          </a:p>
        </p:txBody>
      </p:sp>
    </p:spTree>
    <p:extLst>
      <p:ext uri="{BB962C8B-B14F-4D97-AF65-F5344CB8AC3E}">
        <p14:creationId xmlns:p14="http://schemas.microsoft.com/office/powerpoint/2010/main" val="197153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What’s Ahead?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Setting the Context - Platform as a Service (SQL Server)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Highlights of Azure Data Factory v2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SSIS Packages on Azure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Lessons Learned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ADF Road Map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Take-A-Ways</a:t>
            </a:r>
          </a:p>
        </p:txBody>
      </p:sp>
    </p:spTree>
    <p:extLst>
      <p:ext uri="{BB962C8B-B14F-4D97-AF65-F5344CB8AC3E}">
        <p14:creationId xmlns:p14="http://schemas.microsoft.com/office/powerpoint/2010/main" val="3196533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funny computer error messages">
            <a:extLst>
              <a:ext uri="{FF2B5EF4-FFF2-40B4-BE49-F238E27FC236}">
                <a16:creationId xmlns:a16="http://schemas.microsoft.com/office/drawing/2014/main" id="{2D3E35E6-C5BD-41D1-875A-9338AFB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0" y="1024035"/>
            <a:ext cx="5741437" cy="43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1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 (Planned)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2210B-BE0D-40D9-9BF0-A1D6FBCB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7" y="1308682"/>
            <a:ext cx="10902406" cy="44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8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Pricing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CE6D5-BC87-4DAE-824F-6F968927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92" y="1633275"/>
            <a:ext cx="8948252" cy="2326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1577130" y="6278682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https://www.youtube.com/watch?v=8iUv9Cqbuew</a:t>
            </a:r>
          </a:p>
        </p:txBody>
      </p:sp>
    </p:spTree>
    <p:extLst>
      <p:ext uri="{BB962C8B-B14F-4D97-AF65-F5344CB8AC3E}">
        <p14:creationId xmlns:p14="http://schemas.microsoft.com/office/powerpoint/2010/main" val="116168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798352" y="6441516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https://myignite.microsoft.com/sessions/55271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4ADF-7EC8-4732-B194-DBA74BD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86" y="1063454"/>
            <a:ext cx="6386722" cy="51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Lessons Learned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Test New Functionality with Test Subscriptions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Carefully Test Out the Cost of Resources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Automate with PowerShell from the Start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Explore and Test Client Tools Functionality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Integration Runtime Still Hidden in the Azure Portal UI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Remove After Playing Around $$$</a:t>
            </a:r>
          </a:p>
        </p:txBody>
      </p:sp>
    </p:spTree>
    <p:extLst>
      <p:ext uri="{BB962C8B-B14F-4D97-AF65-F5344CB8AC3E}">
        <p14:creationId xmlns:p14="http://schemas.microsoft.com/office/powerpoint/2010/main" val="2970139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Take-A-Ways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Resistance Is Futile:  Embrace the Cloud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Eventually Almost Everything Will Be Offered as a Service (PaaS)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Migrating SSIS Packages to Azure as a Service is Now Possible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Data Factory Pipelines are the ETL Next Generation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ADF/SSIS Are Now Highly Scalable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Evaluate the Pricing Carefully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54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50800" dist="50800" dir="4980000" algn="ctr" rotWithShape="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06"/>
            <a:ext cx="12192000" cy="631373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749559" y="-24106"/>
            <a:ext cx="10692882" cy="51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Closing: Q &amp; A</a:t>
            </a:r>
          </a:p>
        </p:txBody>
      </p:sp>
      <p:sp>
        <p:nvSpPr>
          <p:cNvPr id="7" name="Rectangle 6"/>
          <p:cNvSpPr/>
          <p:nvPr/>
        </p:nvSpPr>
        <p:spPr>
          <a:xfrm rot="21174618">
            <a:off x="6135574" y="4103845"/>
            <a:ext cx="1889139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09000" sy="109000" algn="ctr" rotWithShape="0">
                    <a:srgbClr val="000000">
                      <a:alpha val="43137"/>
                    </a:srgbClr>
                  </a:outerShdw>
                </a:effectLst>
              </a:rPr>
              <a:t>Azure</a:t>
            </a:r>
          </a:p>
        </p:txBody>
      </p:sp>
      <p:sp>
        <p:nvSpPr>
          <p:cNvPr id="8" name="TextBox 7"/>
          <p:cNvSpPr txBox="1"/>
          <p:nvPr/>
        </p:nvSpPr>
        <p:spPr>
          <a:xfrm rot="21218515">
            <a:off x="5959799" y="1889200"/>
            <a:ext cx="178565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Azure Data Factory</a:t>
            </a:r>
          </a:p>
        </p:txBody>
      </p:sp>
      <p:pic>
        <p:nvPicPr>
          <p:cNvPr id="2054" name="Picture 6" descr="Image result for star trek transparent">
            <a:extLst>
              <a:ext uri="{FF2B5EF4-FFF2-40B4-BE49-F238E27FC236}">
                <a16:creationId xmlns:a16="http://schemas.microsoft.com/office/drawing/2014/main" id="{F934A835-B0E3-4D52-B650-9D8DF5E0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" y="1029445"/>
            <a:ext cx="3967875" cy="12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ql server">
            <a:extLst>
              <a:ext uri="{FF2B5EF4-FFF2-40B4-BE49-F238E27FC236}">
                <a16:creationId xmlns:a16="http://schemas.microsoft.com/office/drawing/2014/main" id="{BBF6EA4C-1863-4758-BB63-2A55B244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715">
            <a:off x="6558286" y="4858817"/>
            <a:ext cx="1320797" cy="33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Platform as a Service Value Proposition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774" y="3880993"/>
            <a:ext cx="63505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Easy to Set Up and Use Services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 Messy Hardware to Manage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Scale As Needed</a:t>
            </a:r>
          </a:p>
        </p:txBody>
      </p:sp>
      <p:pic>
        <p:nvPicPr>
          <p:cNvPr id="5" name="Picture 4" descr="A picture containing LEGO, toy&#10;&#10;Description generated with high confidence">
            <a:extLst>
              <a:ext uri="{FF2B5EF4-FFF2-40B4-BE49-F238E27FC236}">
                <a16:creationId xmlns:a16="http://schemas.microsoft.com/office/drawing/2014/main" id="{545FF9B8-8E59-406F-AA75-7D6B7BD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81" y="4658861"/>
            <a:ext cx="2932185" cy="2199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4C0C22-74C6-4DC4-89D0-DC20876EF75D}"/>
              </a:ext>
            </a:extLst>
          </p:cNvPr>
          <p:cNvSpPr/>
          <p:nvPr/>
        </p:nvSpPr>
        <p:spPr>
          <a:xfrm>
            <a:off x="276836" y="1703214"/>
            <a:ext cx="58890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 Focus on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46292-E49F-4671-9ADE-AE508B504C8D}"/>
              </a:ext>
            </a:extLst>
          </p:cNvPr>
          <p:cNvSpPr/>
          <p:nvPr/>
        </p:nvSpPr>
        <p:spPr>
          <a:xfrm>
            <a:off x="276836" y="2626698"/>
            <a:ext cx="6727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We’ll Provide the Means</a:t>
            </a:r>
          </a:p>
        </p:txBody>
      </p:sp>
    </p:spTree>
    <p:extLst>
      <p:ext uri="{BB962C8B-B14F-4D97-AF65-F5344CB8AC3E}">
        <p14:creationId xmlns:p14="http://schemas.microsoft.com/office/powerpoint/2010/main" val="276446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Offered as Services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3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">
            <a:extLst>
              <a:ext uri="{FF2B5EF4-FFF2-40B4-BE49-F238E27FC236}">
                <a16:creationId xmlns:a16="http://schemas.microsoft.com/office/drawing/2014/main" id="{09E73D78-CE66-40B2-B0C9-F771E17E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85" y="40576"/>
            <a:ext cx="5429380" cy="74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FF149C3-AA45-4D9F-BE10-D7A0E16A0FDF}"/>
              </a:ext>
            </a:extLst>
          </p:cNvPr>
          <p:cNvSpPr/>
          <p:nvPr/>
        </p:nvSpPr>
        <p:spPr>
          <a:xfrm>
            <a:off x="7235859" y="2453435"/>
            <a:ext cx="2592198" cy="2123102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30FE2-01FC-48D4-9D82-84378ABB1220}"/>
              </a:ext>
            </a:extLst>
          </p:cNvPr>
          <p:cNvSpPr/>
          <p:nvPr/>
        </p:nvSpPr>
        <p:spPr>
          <a:xfrm>
            <a:off x="440776" y="1384184"/>
            <a:ext cx="3741184" cy="521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7D633234-E952-4B0F-A5CB-2088531A8E19}"/>
              </a:ext>
            </a:extLst>
          </p:cNvPr>
          <p:cNvSpPr/>
          <p:nvPr/>
        </p:nvSpPr>
        <p:spPr>
          <a:xfrm>
            <a:off x="836501" y="1917928"/>
            <a:ext cx="3036814" cy="4211273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9D37406-EFBF-4F40-B7A3-D3AB9E0B0F8E}"/>
              </a:ext>
            </a:extLst>
          </p:cNvPr>
          <p:cNvSpPr/>
          <p:nvPr/>
        </p:nvSpPr>
        <p:spPr>
          <a:xfrm>
            <a:off x="1233233" y="360446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Engine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1F54613-FC9D-4568-9D5B-F6531DC22CB5}"/>
              </a:ext>
            </a:extLst>
          </p:cNvPr>
          <p:cNvSpPr/>
          <p:nvPr/>
        </p:nvSpPr>
        <p:spPr>
          <a:xfrm>
            <a:off x="1216604" y="4149577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Services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8F2DA07-95CF-424F-8885-833D3DB0962F}"/>
              </a:ext>
            </a:extLst>
          </p:cNvPr>
          <p:cNvSpPr/>
          <p:nvPr/>
        </p:nvSpPr>
        <p:spPr>
          <a:xfrm>
            <a:off x="1216605" y="4686122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B264A1B-C84D-4A81-99F7-CA9C76C3E29B}"/>
              </a:ext>
            </a:extLst>
          </p:cNvPr>
          <p:cNvSpPr/>
          <p:nvPr/>
        </p:nvSpPr>
        <p:spPr>
          <a:xfrm>
            <a:off x="1216605" y="5164646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 Services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21D6D31-FDE5-4581-B638-8FBC1DB49D0F}"/>
              </a:ext>
            </a:extLst>
          </p:cNvPr>
          <p:cNvSpPr/>
          <p:nvPr/>
        </p:nvSpPr>
        <p:spPr>
          <a:xfrm>
            <a:off x="7421816" y="2652317"/>
            <a:ext cx="2162960" cy="6026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 </a:t>
            </a:r>
          </a:p>
          <a:p>
            <a:pPr algn="ctr"/>
            <a:r>
              <a:rPr lang="en-US" dirty="0"/>
              <a:t>Managed Instance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1BA0704-30F5-4204-A67A-8DB96564FE53}"/>
              </a:ext>
            </a:extLst>
          </p:cNvPr>
          <p:cNvSpPr/>
          <p:nvPr/>
        </p:nvSpPr>
        <p:spPr>
          <a:xfrm>
            <a:off x="7421816" y="347548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CA84854-A91C-447F-A17C-8047C06DAE9F}"/>
              </a:ext>
            </a:extLst>
          </p:cNvPr>
          <p:cNvSpPr/>
          <p:nvPr/>
        </p:nvSpPr>
        <p:spPr>
          <a:xfrm>
            <a:off x="7408534" y="4803385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ADFv2 SSIS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C93AC9B-DDA5-4F04-BA9A-A99E1195BF1D}"/>
              </a:ext>
            </a:extLst>
          </p:cNvPr>
          <p:cNvSpPr/>
          <p:nvPr/>
        </p:nvSpPr>
        <p:spPr>
          <a:xfrm>
            <a:off x="7437196" y="540809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E221243C-8D2E-4065-8DB0-8668E7C69CB2}"/>
              </a:ext>
            </a:extLst>
          </p:cNvPr>
          <p:cNvSpPr/>
          <p:nvPr/>
        </p:nvSpPr>
        <p:spPr>
          <a:xfrm>
            <a:off x="7421816" y="4065154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 Warehouse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5119B1-A3BC-4613-AE5A-48368A1E90E1}"/>
              </a:ext>
            </a:extLst>
          </p:cNvPr>
          <p:cNvCxnSpPr>
            <a:cxnSpLocks/>
          </p:cNvCxnSpPr>
          <p:nvPr/>
        </p:nvCxnSpPr>
        <p:spPr>
          <a:xfrm flipV="1">
            <a:off x="3422757" y="3254928"/>
            <a:ext cx="3813102" cy="405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5C1494-25DF-4D67-A4B9-8C0E07A9F3BF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406129" y="4334135"/>
            <a:ext cx="4002405" cy="6538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0004E-B314-4867-A02B-1FE1E7FC640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06130" y="4870680"/>
            <a:ext cx="4031066" cy="7219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12FDA00-B1DC-4D69-9A75-45AF8A11F3EF}"/>
              </a:ext>
            </a:extLst>
          </p:cNvPr>
          <p:cNvSpPr/>
          <p:nvPr/>
        </p:nvSpPr>
        <p:spPr>
          <a:xfrm>
            <a:off x="7437196" y="594464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F62E9F-AEB7-42EA-BA44-9E3CFA16CC67}"/>
              </a:ext>
            </a:extLst>
          </p:cNvPr>
          <p:cNvCxnSpPr/>
          <p:nvPr/>
        </p:nvCxnSpPr>
        <p:spPr>
          <a:xfrm>
            <a:off x="3422757" y="5249756"/>
            <a:ext cx="3985777" cy="879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23C5F2-210F-4545-9AF7-51F0924332C4}"/>
              </a:ext>
            </a:extLst>
          </p:cNvPr>
          <p:cNvSpPr txBox="1"/>
          <p:nvPr/>
        </p:nvSpPr>
        <p:spPr>
          <a:xfrm>
            <a:off x="1151566" y="2295054"/>
            <a:ext cx="240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On Premise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SQL Server Stack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B61DA0-3949-425B-A872-C5DD2816AEA8}"/>
              </a:ext>
            </a:extLst>
          </p:cNvPr>
          <p:cNvSpPr txBox="1"/>
          <p:nvPr/>
        </p:nvSpPr>
        <p:spPr>
          <a:xfrm>
            <a:off x="0" y="405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SQL Server Stack Mapped to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80844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9105</TotalTime>
  <Words>1568</Words>
  <Application>Microsoft Office PowerPoint</Application>
  <PresentationFormat>Widescreen</PresentationFormat>
  <Paragraphs>805</Paragraphs>
  <Slides>66</Slides>
  <Notes>47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Black</vt:lpstr>
      <vt:lpstr>Arial Rounded MT Bold</vt:lpstr>
      <vt:lpstr>Calibri</vt:lpstr>
      <vt:lpstr>Calibri Light</vt:lpstr>
      <vt:lpstr>Eras Bold ITC</vt:lpstr>
      <vt:lpstr>Lucida Console</vt:lpstr>
      <vt:lpstr>Segoe UI</vt:lpstr>
      <vt:lpstr>Segoe UI Semilight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SQL Database Managed Instance?</vt:lpstr>
      <vt:lpstr>Easy migration: nearly 100% like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C</dc:creator>
  <cp:lastModifiedBy>Bryan C</cp:lastModifiedBy>
  <cp:revision>250</cp:revision>
  <dcterms:created xsi:type="dcterms:W3CDTF">2017-04-09T21:14:01Z</dcterms:created>
  <dcterms:modified xsi:type="dcterms:W3CDTF">2018-03-14T14:42:05Z</dcterms:modified>
</cp:coreProperties>
</file>